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</p:sldMasterIdLst>
  <p:notesMasterIdLst>
    <p:notesMasterId r:id="rId15"/>
  </p:notesMasterIdLst>
  <p:sldIdLst>
    <p:sldId id="260" r:id="rId2"/>
    <p:sldId id="261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28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05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6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9D5B6E-D81F-4A44-9AFD-8AFB682B1EF3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8496F9-DF15-414D-8FC5-6548B6127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35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082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203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7052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6118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2123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472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5239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2281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39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462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85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68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28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50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652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682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906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E748362D-825D-4A82-A0AE-0E1171E04A9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778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  <p:sldLayoutId id="2147483870" r:id="rId12"/>
    <p:sldLayoutId id="2147483871" r:id="rId13"/>
    <p:sldLayoutId id="2147483872" r:id="rId14"/>
    <p:sldLayoutId id="2147483873" r:id="rId15"/>
    <p:sldLayoutId id="2147483874" r:id="rId16"/>
    <p:sldLayoutId id="214748387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Physics </a:t>
            </a:r>
            <a:r>
              <a:rPr lang="en-US" dirty="0" smtClean="0"/>
              <a:t>3 </a:t>
            </a:r>
            <a:r>
              <a:rPr lang="en-US" dirty="0" smtClean="0"/>
              <a:t>– </a:t>
            </a:r>
            <a:r>
              <a:rPr lang="en-US" dirty="0" smtClean="0"/>
              <a:t>Dec 3</a:t>
            </a:r>
            <a:r>
              <a:rPr lang="en-US" dirty="0" smtClean="0"/>
              <a:t>, 2019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8092" y="2508068"/>
            <a:ext cx="9647422" cy="3435532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P3 Challenge –</a:t>
            </a:r>
          </a:p>
          <a:p>
            <a:pPr lvl="1"/>
            <a:r>
              <a:rPr lang="en-US" sz="2200" b="1" dirty="0" smtClean="0"/>
              <a:t>The current entering a 15.0 </a:t>
            </a:r>
            <a:r>
              <a:rPr lang="en-US" sz="2200" b="1" dirty="0" smtClean="0">
                <a:sym typeface="Euclid Symbol" panose="05050102010706020507" pitchFamily="18" charset="2"/>
              </a:rPr>
              <a:t> resistor is 3.78 A when connected to a battery. What is the current through a 25.0  resistor when it is connected to this same battery?</a:t>
            </a:r>
            <a:endParaRPr lang="en-US" sz="2200" b="1" dirty="0"/>
          </a:p>
          <a:p>
            <a:pPr lvl="1"/>
            <a:endParaRPr lang="en-US" sz="2200" b="1" dirty="0" smtClean="0"/>
          </a:p>
          <a:p>
            <a:pPr marL="0" indent="0">
              <a:buNone/>
            </a:pP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85038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 conventions for the Loop law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6718" t="45817" r="30575" b="23029"/>
          <a:stretch/>
        </p:blipFill>
        <p:spPr>
          <a:xfrm>
            <a:off x="621428" y="2293034"/>
            <a:ext cx="10329856" cy="4236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74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Circuits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9537" y="2420620"/>
            <a:ext cx="8825659" cy="2082214"/>
          </a:xfrm>
        </p:spPr>
        <p:txBody>
          <a:bodyPr>
            <a:normAutofit lnSpcReduction="10000"/>
          </a:bodyPr>
          <a:lstStyle/>
          <a:p>
            <a:r>
              <a:rPr lang="en-US" sz="2000" b="1" dirty="0" smtClean="0"/>
              <a:t>Solving a circuit means to identify the current, potential, and resistance for each element shown.</a:t>
            </a:r>
          </a:p>
          <a:p>
            <a:r>
              <a:rPr lang="en-US" sz="2000" b="1" dirty="0" smtClean="0"/>
              <a:t>It’s often convenient to organize given information and missing information to calculate within an Ohm’s law table:</a:t>
            </a:r>
          </a:p>
          <a:p>
            <a:r>
              <a:rPr lang="en-US" sz="2000" b="1" dirty="0" smtClean="0"/>
              <a:t>Use Ohm’s Law, R</a:t>
            </a:r>
            <a:r>
              <a:rPr lang="en-US" sz="2000" b="1" baseline="-25000" dirty="0" smtClean="0"/>
              <a:t>T</a:t>
            </a:r>
            <a:r>
              <a:rPr lang="en-US" sz="2000" b="1" dirty="0" smtClean="0"/>
              <a:t> calculations, and the Kirchhoff’s Laws as needed to complete the table.</a:t>
            </a:r>
          </a:p>
          <a:p>
            <a:endParaRPr lang="en-US" sz="20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5002528"/>
              </p:ext>
            </p:extLst>
          </p:nvPr>
        </p:nvGraphicFramePr>
        <p:xfrm>
          <a:off x="1788367" y="4685714"/>
          <a:ext cx="8128000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28677460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30066752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8527888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3179895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Element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Potential , V =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Current ,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   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Resistance,  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9302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0599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793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sym typeface="Euclid Symbol" panose="05050102010706020507" pitchFamily="18" charset="2"/>
                        </a:rPr>
                        <a:t> 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sym typeface="Euclid Symbol" panose="05050102010706020507" pitchFamily="18" charset="2"/>
                        </a:rPr>
                        <a:t>Or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sym typeface="Euclid Symbol" panose="05050102010706020507" pitchFamily="18" charset="2"/>
                        </a:rPr>
                        <a:t> R</a:t>
                      </a:r>
                      <a:r>
                        <a:rPr lang="en-US" sz="2000" baseline="-25000" dirty="0" smtClean="0">
                          <a:solidFill>
                            <a:schemeClr val="tx1"/>
                          </a:solidFill>
                          <a:sym typeface="Euclid Symbol" panose="05050102010706020507" pitchFamily="18" charset="2"/>
                        </a:rPr>
                        <a:t>T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7081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565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603500"/>
            <a:ext cx="5091100" cy="3416300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Strategy:</a:t>
            </a:r>
          </a:p>
          <a:p>
            <a:r>
              <a:rPr lang="en-US" sz="2000" b="1" dirty="0" smtClean="0"/>
              <a:t>1) Determine number of different currents. Label on diagram. </a:t>
            </a:r>
          </a:p>
          <a:p>
            <a:r>
              <a:rPr lang="en-US" sz="2000" b="1" dirty="0" smtClean="0"/>
              <a:t>2) Create an Ohm’s law table</a:t>
            </a:r>
          </a:p>
          <a:p>
            <a:r>
              <a:rPr lang="en-US" sz="2000" b="1" dirty="0"/>
              <a:t>3</a:t>
            </a:r>
            <a:r>
              <a:rPr lang="en-US" sz="2000" b="1" dirty="0" smtClean="0"/>
              <a:t>) Solve what you can using Loop rule, Current rule, Ohm’s law or methods to find </a:t>
            </a:r>
            <a:r>
              <a:rPr lang="en-US" sz="2000" b="1" smtClean="0"/>
              <a:t>total resistances.</a:t>
            </a:r>
            <a:endParaRPr lang="en-US" sz="20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3794" y="2396852"/>
            <a:ext cx="4995277" cy="362294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865034" y="4473526"/>
            <a:ext cx="196947" cy="2250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97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Exit slip and 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9902252" cy="3416300"/>
          </a:xfrm>
        </p:spPr>
        <p:txBody>
          <a:bodyPr>
            <a:normAutofit/>
          </a:bodyPr>
          <a:lstStyle/>
          <a:p>
            <a:pPr lvl="1"/>
            <a:r>
              <a:rPr lang="en-US" sz="2200" b="1" dirty="0" smtClean="0"/>
              <a:t>Exit Slip – A 6 </a:t>
            </a:r>
            <a:r>
              <a:rPr lang="en-US" sz="2200" b="1" dirty="0" smtClean="0">
                <a:sym typeface="Euclid Symbol" panose="05050102010706020507" pitchFamily="18" charset="2"/>
              </a:rPr>
              <a:t> Resistor and a 4</a:t>
            </a:r>
            <a:r>
              <a:rPr lang="en-US" sz="2200" b="1" dirty="0" smtClean="0"/>
              <a:t> </a:t>
            </a:r>
            <a:r>
              <a:rPr lang="en-US" sz="2200" b="1" dirty="0">
                <a:sym typeface="Euclid Symbol" panose="05050102010706020507" pitchFamily="18" charset="2"/>
              </a:rPr>
              <a:t> Resistor </a:t>
            </a:r>
            <a:r>
              <a:rPr lang="en-US" sz="2200" b="1" dirty="0" smtClean="0">
                <a:sym typeface="Euclid Symbol" panose="05050102010706020507" pitchFamily="18" charset="2"/>
              </a:rPr>
              <a:t>are connected to a 12V power source in series. Sketch and solve the resulting circuit.</a:t>
            </a:r>
            <a:endParaRPr lang="en-US" sz="2200" b="1" dirty="0" smtClean="0"/>
          </a:p>
          <a:p>
            <a:pPr marL="457200" lvl="1" indent="0">
              <a:buNone/>
            </a:pPr>
            <a:endParaRPr lang="en-US" sz="2400" b="1" dirty="0"/>
          </a:p>
          <a:p>
            <a:pPr lvl="1"/>
            <a:r>
              <a:rPr lang="en-US" sz="2400" b="1" dirty="0" smtClean="0"/>
              <a:t>What’s due? (homework for a homework check next class) </a:t>
            </a:r>
            <a:endParaRPr lang="en-US" sz="2400" b="1" u="sng" dirty="0" smtClean="0"/>
          </a:p>
          <a:p>
            <a:pPr lvl="2"/>
            <a:r>
              <a:rPr lang="en-US" sz="2400" b="1" dirty="0" smtClean="0"/>
              <a:t>Circuits Worksheet</a:t>
            </a:r>
          </a:p>
          <a:p>
            <a:pPr lvl="1"/>
            <a:r>
              <a:rPr lang="en-US" sz="2400" b="1" dirty="0" smtClean="0"/>
              <a:t>What’s next? (What to read to prepare for the next class)</a:t>
            </a:r>
          </a:p>
          <a:p>
            <a:pPr lvl="2"/>
            <a:r>
              <a:rPr lang="en-US" sz="2000" b="1" dirty="0" smtClean="0"/>
              <a:t>Read 5.3 p 227-231</a:t>
            </a:r>
            <a:endParaRPr lang="en-US" sz="1800" b="1" dirty="0"/>
          </a:p>
          <a:p>
            <a:pPr lvl="2"/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200905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Objectives/Agenda/Assignment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/>
              <a:t>Objective:  </a:t>
            </a:r>
          </a:p>
          <a:p>
            <a:pPr lvl="1"/>
            <a:r>
              <a:rPr lang="en-US" sz="1800" b="1" dirty="0" smtClean="0"/>
              <a:t>5.2 Circuits</a:t>
            </a:r>
          </a:p>
          <a:p>
            <a:r>
              <a:rPr lang="en-US" b="1" dirty="0" smtClean="0"/>
              <a:t>Assignment: </a:t>
            </a:r>
          </a:p>
          <a:p>
            <a:pPr lvl="2"/>
            <a:r>
              <a:rPr lang="en-US" sz="2000" b="1" dirty="0" smtClean="0"/>
              <a:t>Circuits worksheet</a:t>
            </a:r>
            <a:endParaRPr lang="en-US" sz="20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200" b="1" dirty="0"/>
              <a:t>Agenda</a:t>
            </a:r>
            <a:r>
              <a:rPr lang="en-US" sz="2200" b="1" dirty="0" smtClean="0"/>
              <a:t>:</a:t>
            </a:r>
          </a:p>
          <a:p>
            <a:pPr lvl="1"/>
            <a:r>
              <a:rPr lang="en-US" sz="2000" b="1" dirty="0" smtClean="0"/>
              <a:t>Circuit symbols</a:t>
            </a:r>
          </a:p>
          <a:p>
            <a:pPr lvl="1"/>
            <a:r>
              <a:rPr lang="en-US" sz="2000" b="1" dirty="0" smtClean="0"/>
              <a:t>Drawing Circuits</a:t>
            </a:r>
          </a:p>
          <a:p>
            <a:pPr lvl="1"/>
            <a:r>
              <a:rPr lang="en-US" sz="2000" b="1" dirty="0" smtClean="0"/>
              <a:t>Resistors in series and parallel</a:t>
            </a:r>
          </a:p>
          <a:p>
            <a:pPr lvl="1"/>
            <a:r>
              <a:rPr lang="en-US" sz="2000" b="1" dirty="0" smtClean="0"/>
              <a:t>Measuring circuits</a:t>
            </a:r>
          </a:p>
          <a:p>
            <a:pPr lvl="1"/>
            <a:r>
              <a:rPr lang="en-US" sz="2000" b="1" dirty="0" smtClean="0"/>
              <a:t>Kirchhoff’s Laws</a:t>
            </a:r>
          </a:p>
          <a:p>
            <a:pPr lvl="1"/>
            <a:r>
              <a:rPr lang="en-US" sz="2000" b="1" dirty="0" smtClean="0"/>
              <a:t>Solving Circuits</a:t>
            </a:r>
          </a:p>
          <a:p>
            <a:pPr lvl="1"/>
            <a:endParaRPr lang="en-US" sz="2000" b="1" dirty="0" smtClean="0"/>
          </a:p>
          <a:p>
            <a:pPr lvl="1"/>
            <a:endParaRPr lang="en-US" sz="2000" b="1" dirty="0"/>
          </a:p>
          <a:p>
            <a:pPr lvl="1"/>
            <a:endParaRPr lang="en-US" sz="2000" b="1" dirty="0" smtClean="0"/>
          </a:p>
          <a:p>
            <a:pPr lvl="1"/>
            <a:endParaRPr lang="en-US" sz="2000" b="1" dirty="0" smtClean="0"/>
          </a:p>
          <a:p>
            <a:pPr lvl="1"/>
            <a:endParaRPr lang="en-US" sz="20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41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Electric Circuit Symbols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54954" y="2603500"/>
            <a:ext cx="4106363" cy="3416300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Wires are used to connect these elements and are </a:t>
            </a:r>
          </a:p>
          <a:p>
            <a:r>
              <a:rPr lang="en-US" sz="2000" b="1" dirty="0" smtClean="0"/>
              <a:t>An alternate common symbol for a resistor is a </a:t>
            </a:r>
            <a:r>
              <a:rPr lang="en-US" sz="2000" b="1" dirty="0" err="1" smtClean="0"/>
              <a:t>zizag</a:t>
            </a:r>
            <a:r>
              <a:rPr lang="en-US" sz="2000" b="1" dirty="0" smtClean="0"/>
              <a:t> line:</a:t>
            </a:r>
            <a:endParaRPr lang="en-US" sz="20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93"/>
          <a:stretch/>
        </p:blipFill>
        <p:spPr>
          <a:xfrm>
            <a:off x="5567783" y="2489981"/>
            <a:ext cx="6153150" cy="387491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38" t="65843" r="20560"/>
          <a:stretch/>
        </p:blipFill>
        <p:spPr>
          <a:xfrm>
            <a:off x="1281563" y="4567215"/>
            <a:ext cx="3853144" cy="1452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19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Circuits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4809748" cy="3416300"/>
          </a:xfrm>
        </p:spPr>
        <p:txBody>
          <a:bodyPr/>
          <a:lstStyle/>
          <a:p>
            <a:r>
              <a:rPr lang="en-US" sz="2000" b="1" dirty="0"/>
              <a:t>Circuit diagrams are drawn using only horizontal and vertical lines to create boxes.</a:t>
            </a:r>
            <a:r>
              <a:rPr lang="en-US" sz="2000" dirty="0"/>
              <a:t> </a:t>
            </a:r>
            <a:endParaRPr lang="en-US" sz="2000" dirty="0" smtClean="0"/>
          </a:p>
          <a:p>
            <a:r>
              <a:rPr lang="en-US" sz="2000" b="1" dirty="0" smtClean="0"/>
              <a:t>Two basic ways multiple items can be connected:</a:t>
            </a:r>
          </a:p>
          <a:p>
            <a:pPr lvl="1"/>
            <a:r>
              <a:rPr lang="en-US" sz="1800" b="1" dirty="0" smtClean="0"/>
              <a:t>Series: all along one path</a:t>
            </a:r>
          </a:p>
          <a:p>
            <a:pPr lvl="1"/>
            <a:r>
              <a:rPr lang="en-US" sz="1800" b="1" dirty="0" smtClean="0"/>
              <a:t>Parallel: each along its own path</a:t>
            </a:r>
          </a:p>
          <a:p>
            <a:r>
              <a:rPr lang="en-US" sz="2000" b="1" dirty="0" smtClean="0"/>
              <a:t>Notice: The longer line on the cell represents a higher potential.</a:t>
            </a:r>
            <a:endParaRPr lang="en-US" sz="2000" b="1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0061" y="2469759"/>
            <a:ext cx="4990485" cy="17086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0061" y="4311650"/>
            <a:ext cx="5050049" cy="1692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12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esistors in Series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9585371" cy="3416300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When multiple resistors are connected in series, they can be combined together and replaced by an equivalent total resistor.</a:t>
            </a:r>
          </a:p>
          <a:p>
            <a:r>
              <a:rPr lang="en-US" sz="2400" b="1" dirty="0" smtClean="0"/>
              <a:t>The resistance of total resistor is the simple sum of the resistors connected in series.</a:t>
            </a:r>
          </a:p>
          <a:p>
            <a:r>
              <a:rPr lang="en-US" sz="2400" b="1" dirty="0" smtClean="0"/>
              <a:t>R</a:t>
            </a:r>
            <a:r>
              <a:rPr lang="en-US" sz="2400" b="1" baseline="-25000" dirty="0" smtClean="0"/>
              <a:t>T</a:t>
            </a:r>
            <a:r>
              <a:rPr lang="en-US" sz="2400" b="1" dirty="0" smtClean="0"/>
              <a:t> = R</a:t>
            </a:r>
            <a:r>
              <a:rPr lang="en-US" sz="2400" b="1" baseline="-25000" dirty="0" smtClean="0"/>
              <a:t>1</a:t>
            </a:r>
            <a:r>
              <a:rPr lang="en-US" sz="2400" b="1" dirty="0" smtClean="0"/>
              <a:t> + R</a:t>
            </a:r>
            <a:r>
              <a:rPr lang="en-US" sz="2400" b="1" baseline="-25000" dirty="0" smtClean="0"/>
              <a:t>2</a:t>
            </a:r>
            <a:r>
              <a:rPr lang="en-US" sz="2400" b="1" dirty="0" smtClean="0"/>
              <a:t> + R</a:t>
            </a:r>
            <a:r>
              <a:rPr lang="en-US" sz="2400" b="1" baseline="-25000" dirty="0" smtClean="0"/>
              <a:t>3</a:t>
            </a:r>
            <a:r>
              <a:rPr lang="en-US" sz="2400" b="1" dirty="0"/>
              <a:t> </a:t>
            </a:r>
            <a:r>
              <a:rPr lang="en-US" sz="2400" b="1" dirty="0" smtClean="0"/>
              <a:t>+ R</a:t>
            </a:r>
            <a:r>
              <a:rPr lang="en-US" sz="2400" b="1" baseline="-25000" dirty="0" smtClean="0"/>
              <a:t>4</a:t>
            </a:r>
          </a:p>
          <a:p>
            <a:r>
              <a:rPr lang="en-US" sz="2400" b="1" dirty="0" smtClean="0"/>
              <a:t>The </a:t>
            </a:r>
            <a:r>
              <a:rPr lang="en-US" sz="2400" b="1" u="sng" dirty="0" smtClean="0"/>
              <a:t>current </a:t>
            </a:r>
            <a:r>
              <a:rPr lang="en-US" sz="2400" b="1" dirty="0" smtClean="0"/>
              <a:t>going through all resistors connected in </a:t>
            </a:r>
            <a:r>
              <a:rPr lang="en-US" sz="2400" b="1" u="sng" dirty="0" smtClean="0"/>
              <a:t>series</a:t>
            </a:r>
            <a:r>
              <a:rPr lang="en-US" sz="2400" b="1" dirty="0" smtClean="0"/>
              <a:t> will be the </a:t>
            </a:r>
            <a:r>
              <a:rPr lang="en-US" sz="2400" b="1" u="sng" dirty="0" smtClean="0"/>
              <a:t>same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288"/>
          <a:stretch/>
        </p:blipFill>
        <p:spPr>
          <a:xfrm>
            <a:off x="5763225" y="973668"/>
            <a:ext cx="4439016" cy="8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79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Resistors in Parallel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154954" y="2309031"/>
                <a:ext cx="5865778" cy="4076269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sz="2400" b="1" dirty="0" smtClean="0"/>
                  <a:t>Resistors connected </a:t>
                </a:r>
                <a:r>
                  <a:rPr lang="en-US" sz="2400" b="1" dirty="0"/>
                  <a:t>in </a:t>
                </a:r>
                <a:r>
                  <a:rPr lang="en-US" sz="2400" b="1" dirty="0" smtClean="0"/>
                  <a:t>parallel, can also be combined </a:t>
                </a:r>
                <a:r>
                  <a:rPr lang="en-US" sz="2400" b="1" dirty="0"/>
                  <a:t>together and replaced by an equivalent total resistor.</a:t>
                </a:r>
              </a:p>
              <a:p>
                <a:r>
                  <a:rPr lang="en-US" sz="2400" b="1" dirty="0"/>
                  <a:t>The </a:t>
                </a:r>
                <a:r>
                  <a:rPr lang="en-US" sz="2400" b="1" dirty="0" smtClean="0"/>
                  <a:t>reciprocal of the resistance </a:t>
                </a:r>
                <a:r>
                  <a:rPr lang="en-US" sz="2400" b="1" dirty="0"/>
                  <a:t>of total </a:t>
                </a:r>
                <a:r>
                  <a:rPr lang="en-US" sz="2400" b="1" dirty="0" smtClean="0"/>
                  <a:t>resistor </a:t>
                </a:r>
                <a:r>
                  <a:rPr lang="en-US" sz="2400" b="1" dirty="0"/>
                  <a:t>is the </a:t>
                </a:r>
                <a:r>
                  <a:rPr lang="en-US" sz="2400" b="1" dirty="0" smtClean="0"/>
                  <a:t>sum </a:t>
                </a:r>
                <a:r>
                  <a:rPr lang="en-US" sz="2400" b="1" dirty="0"/>
                  <a:t>of the </a:t>
                </a:r>
                <a:r>
                  <a:rPr lang="en-US" sz="2400" b="1" dirty="0" smtClean="0"/>
                  <a:t>reciprocal of the resistors </a:t>
                </a:r>
                <a:r>
                  <a:rPr lang="en-US" sz="2400" b="1" dirty="0"/>
                  <a:t>connected in </a:t>
                </a:r>
                <a:r>
                  <a:rPr lang="en-US" sz="2400" b="1" dirty="0" smtClean="0"/>
                  <a:t>parallel.</a:t>
                </a:r>
                <a:endParaRPr lang="en-US" sz="2400" b="1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𝑻</m:t>
                            </m:r>
                          </m:sub>
                        </m:sSub>
                      </m:den>
                    </m:f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den>
                    </m:f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b>
                        </m:sSub>
                      </m:den>
                    </m:f>
                  </m:oMath>
                </a14:m>
                <a:endParaRPr lang="en-US" sz="2400" b="1" dirty="0" smtClean="0"/>
              </a:p>
              <a:p>
                <a:r>
                  <a:rPr lang="en-US" sz="2400" b="1" dirty="0" smtClean="0"/>
                  <a:t>The </a:t>
                </a:r>
                <a:r>
                  <a:rPr lang="en-US" sz="2400" b="1" u="sng" dirty="0" smtClean="0"/>
                  <a:t>voltage</a:t>
                </a:r>
                <a:r>
                  <a:rPr lang="en-US" sz="2400" b="1" dirty="0" smtClean="0"/>
                  <a:t> across all resistors </a:t>
                </a:r>
                <a:r>
                  <a:rPr lang="en-US" sz="2400" b="1" dirty="0"/>
                  <a:t>connected in </a:t>
                </a:r>
                <a:r>
                  <a:rPr lang="en-US" sz="2400" b="1" u="sng" dirty="0" smtClean="0"/>
                  <a:t>parallel</a:t>
                </a:r>
                <a:r>
                  <a:rPr lang="en-US" sz="2400" b="1" dirty="0" smtClean="0"/>
                  <a:t> </a:t>
                </a:r>
                <a:r>
                  <a:rPr lang="en-US" sz="2400" b="1" dirty="0"/>
                  <a:t>will be the </a:t>
                </a:r>
                <a:r>
                  <a:rPr lang="en-US" sz="2400" b="1" u="sng" dirty="0"/>
                  <a:t>same</a:t>
                </a:r>
                <a:r>
                  <a:rPr lang="en-US" sz="2400" b="1" dirty="0"/>
                  <a:t>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54954" y="2309031"/>
                <a:ext cx="5865778" cy="4076269"/>
              </a:xfrm>
              <a:blipFill>
                <a:blip r:embed="rId2"/>
                <a:stretch>
                  <a:fillRect l="-623" t="-1048" r="-1038" b="-1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034" b="6953"/>
          <a:stretch/>
        </p:blipFill>
        <p:spPr>
          <a:xfrm>
            <a:off x="7431559" y="2603499"/>
            <a:ext cx="4439016" cy="2729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30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Circuits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9895338" cy="3416300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An </a:t>
            </a:r>
            <a:r>
              <a:rPr lang="en-US" sz="2400" b="1" u="sng" dirty="0" smtClean="0"/>
              <a:t>ammeter (galvanometer)</a:t>
            </a:r>
            <a:r>
              <a:rPr lang="en-US" sz="2400" b="1" dirty="0" smtClean="0"/>
              <a:t> </a:t>
            </a:r>
            <a:r>
              <a:rPr lang="en-US" sz="2400" b="1" dirty="0" smtClean="0"/>
              <a:t>is an instrument used to measure current.</a:t>
            </a:r>
          </a:p>
          <a:p>
            <a:r>
              <a:rPr lang="en-US" sz="2400" b="1" dirty="0" smtClean="0"/>
              <a:t>Because current is constant in series, ammeters are placed in a circuit </a:t>
            </a:r>
            <a:r>
              <a:rPr lang="en-US" sz="2400" b="1" u="sng" dirty="0" smtClean="0"/>
              <a:t>in series</a:t>
            </a:r>
            <a:r>
              <a:rPr lang="en-US" sz="2400" b="1" u="sng" dirty="0"/>
              <a:t> </a:t>
            </a:r>
            <a:r>
              <a:rPr lang="en-US" sz="2400" b="1" dirty="0" smtClean="0"/>
              <a:t>next to an element/wire you want to find the current for.</a:t>
            </a:r>
          </a:p>
          <a:p>
            <a:r>
              <a:rPr lang="en-US" sz="2400" b="1" dirty="0" smtClean="0"/>
              <a:t>A </a:t>
            </a:r>
            <a:r>
              <a:rPr lang="en-US" sz="2400" b="1" u="sng" dirty="0" smtClean="0"/>
              <a:t>voltmeter</a:t>
            </a:r>
            <a:r>
              <a:rPr lang="en-US" sz="2400" b="1" dirty="0" smtClean="0"/>
              <a:t> is an instrument used to measure potential/voltage.</a:t>
            </a:r>
          </a:p>
          <a:p>
            <a:r>
              <a:rPr lang="en-US" sz="2400" b="1" dirty="0" smtClean="0"/>
              <a:t>Because potential is constant </a:t>
            </a:r>
            <a:r>
              <a:rPr lang="en-US" sz="2400" b="1" u="sng" dirty="0" smtClean="0"/>
              <a:t>in parallel</a:t>
            </a:r>
            <a:r>
              <a:rPr lang="en-US" sz="2400" b="1" dirty="0" smtClean="0"/>
              <a:t>, voltmeters are placed in a circuit in parallel across an element you want to find the voltage for.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0917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Kirchhoff’s  Current Law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154955" y="2603500"/>
                <a:ext cx="5625676" cy="3416300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sz="2000" b="1" dirty="0" smtClean="0"/>
                  <a:t>A junction of wires in a circuit is called a </a:t>
                </a:r>
                <a:r>
                  <a:rPr lang="en-US" sz="2000" b="1" u="sng" dirty="0" smtClean="0"/>
                  <a:t>node</a:t>
                </a:r>
                <a:r>
                  <a:rPr lang="en-US" sz="2000" b="1" dirty="0" smtClean="0"/>
                  <a:t>.</a:t>
                </a:r>
              </a:p>
              <a:p>
                <a:r>
                  <a:rPr lang="en-US" sz="2000" b="1" u="sng" dirty="0" smtClean="0"/>
                  <a:t>Current Law: </a:t>
                </a:r>
                <a:r>
                  <a:rPr lang="en-US" sz="2000" b="1" dirty="0" smtClean="0"/>
                  <a:t>For any node, the total current entering the node must equal the total current exiting the node.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𝒊𝒏</m:t>
                            </m:r>
                          </m:sub>
                        </m:s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en-US" sz="28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</a:rPr>
                                  <m:t>𝑰</m:t>
                                </m:r>
                              </m:e>
                              <m:sub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</a:rPr>
                                  <m:t>𝒐𝒖𝒕</m:t>
                                </m:r>
                              </m:sub>
                            </m:sSub>
                          </m:e>
                        </m:nary>
                      </m:e>
                    </m:nary>
                  </m:oMath>
                </a14:m>
                <a:endParaRPr lang="en-US" sz="2000" b="1" dirty="0" smtClean="0"/>
              </a:p>
              <a:p>
                <a:pPr lvl="1"/>
                <a:r>
                  <a:rPr lang="en-US" sz="1800" b="1" dirty="0" smtClean="0"/>
                  <a:t>Conservation of charge.</a:t>
                </a:r>
              </a:p>
              <a:p>
                <a:r>
                  <a:rPr lang="en-US" sz="2000" b="1" dirty="0" smtClean="0"/>
                  <a:t>Consider three resisters connected in parallel.</a:t>
                </a:r>
              </a:p>
              <a:p>
                <a:r>
                  <a:rPr lang="en-US" sz="2000" b="1" dirty="0" smtClean="0"/>
                  <a:t>I = I</a:t>
                </a:r>
                <a:r>
                  <a:rPr lang="en-US" sz="2000" b="1" baseline="-25000" dirty="0" smtClean="0"/>
                  <a:t>1</a:t>
                </a:r>
                <a:r>
                  <a:rPr lang="en-US" sz="2000" b="1" dirty="0" smtClean="0"/>
                  <a:t> +  I</a:t>
                </a:r>
                <a:r>
                  <a:rPr lang="en-US" sz="2000" b="1" baseline="-25000" dirty="0" smtClean="0"/>
                  <a:t>2</a:t>
                </a:r>
                <a:r>
                  <a:rPr lang="en-US" sz="2000" b="1" dirty="0" smtClean="0"/>
                  <a:t> +  I</a:t>
                </a:r>
                <a:r>
                  <a:rPr lang="en-US" sz="2000" b="1" baseline="-25000" dirty="0" smtClean="0"/>
                  <a:t>3</a:t>
                </a:r>
                <a:endParaRPr lang="en-US" sz="2000" b="1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54955" y="2603500"/>
                <a:ext cx="5625676" cy="3416300"/>
              </a:xfrm>
              <a:blipFill>
                <a:blip r:embed="rId2"/>
                <a:stretch>
                  <a:fillRect l="-433" t="-891" r="-13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4346" y="3809344"/>
            <a:ext cx="3961905" cy="23904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4192" y="2433711"/>
            <a:ext cx="4833739" cy="992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0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Kirchhoff’s Loop Law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154954" y="2603500"/>
                <a:ext cx="4725341" cy="3416300"/>
              </a:xfrm>
            </p:spPr>
            <p:txBody>
              <a:bodyPr>
                <a:normAutofit/>
              </a:bodyPr>
              <a:lstStyle/>
              <a:p>
                <a:r>
                  <a:rPr lang="en-US" sz="2000" b="1" u="sng" dirty="0" smtClean="0"/>
                  <a:t>Loop Law: </a:t>
                </a:r>
                <a:r>
                  <a:rPr lang="en-US" sz="2000" b="1" dirty="0" smtClean="0"/>
                  <a:t>For any loop you can draw on a circuit, the sum of potentials along the path of the loop will be zero. 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e>
                    </m:nary>
                  </m:oMath>
                </a14:m>
                <a:endParaRPr lang="en-US" sz="2000" b="1" dirty="0" smtClean="0"/>
              </a:p>
              <a:p>
                <a:r>
                  <a:rPr lang="en-US" sz="2000" b="1" dirty="0" smtClean="0"/>
                  <a:t>Recall, potential is analogous to a height</a:t>
                </a:r>
              </a:p>
              <a:p>
                <a:pPr lvl="1"/>
                <a:r>
                  <a:rPr lang="en-US" sz="1800" b="1" dirty="0" smtClean="0"/>
                  <a:t>Increases in voltage are like climbing a hill and discharging voltage over a resister is like sliding down a hill.</a:t>
                </a:r>
                <a:endParaRPr lang="en-US" sz="1800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54954" y="2603500"/>
                <a:ext cx="4725341" cy="3416300"/>
              </a:xfrm>
              <a:blipFill>
                <a:blip r:embed="rId2"/>
                <a:stretch>
                  <a:fillRect l="-515" t="-891" r="-1933" b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678" y="2603500"/>
            <a:ext cx="5353903" cy="341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76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29978</TotalTime>
  <Words>584</Words>
  <Application>Microsoft Office PowerPoint</Application>
  <PresentationFormat>Widescreen</PresentationFormat>
  <Paragraphs>77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 Math</vt:lpstr>
      <vt:lpstr>Century Gothic</vt:lpstr>
      <vt:lpstr>Euclid Symbol</vt:lpstr>
      <vt:lpstr>Wingdings 3</vt:lpstr>
      <vt:lpstr>Ion Boardroom</vt:lpstr>
      <vt:lpstr>Physics 3 – Dec 3, 2019</vt:lpstr>
      <vt:lpstr>Objectives/Agenda/Assignment</vt:lpstr>
      <vt:lpstr>Electric Circuit Symbols</vt:lpstr>
      <vt:lpstr>Drawing Circuits</vt:lpstr>
      <vt:lpstr>Resistors in Series</vt:lpstr>
      <vt:lpstr>Resistors in Parallel</vt:lpstr>
      <vt:lpstr>Measuring Circuits</vt:lpstr>
      <vt:lpstr>Kirchhoff’s  Current Law </vt:lpstr>
      <vt:lpstr>Kirchhoff’s Loop Law</vt:lpstr>
      <vt:lpstr>Sign conventions for the Loop law</vt:lpstr>
      <vt:lpstr>Solving Circuits</vt:lpstr>
      <vt:lpstr>Sample problem</vt:lpstr>
      <vt:lpstr>Exit slip and homework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1818 ACC Chemistry</dc:title>
  <dc:creator>Melissa Triplett</dc:creator>
  <cp:lastModifiedBy>Triplett, Melissa J.</cp:lastModifiedBy>
  <cp:revision>415</cp:revision>
  <dcterms:created xsi:type="dcterms:W3CDTF">2015-08-11T02:33:52Z</dcterms:created>
  <dcterms:modified xsi:type="dcterms:W3CDTF">2019-12-03T14:25:21Z</dcterms:modified>
</cp:coreProperties>
</file>